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76" d="100"/>
          <a:sy n="76" d="100"/>
        </p:scale>
        <p:origin x="-284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441C0-9E90-405B-8DE6-663A1CF8BF9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C0C5E-AA32-4AF7-B8DB-A8AB8E27C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4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1800" y="973138"/>
            <a:ext cx="3902075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93918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2036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017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655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751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02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242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553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60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1800" y="973138"/>
            <a:ext cx="3902075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42786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1800" y="973138"/>
            <a:ext cx="3902075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65632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ADB48-56E4-474C-BAF8-25617A2C715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1800" y="973138"/>
            <a:ext cx="3902075" cy="2195512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174" y="3277077"/>
            <a:ext cx="6447685" cy="544918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 smtClean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920985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948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87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05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9181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A092A-4EA2-46BC-84DB-81294ADF0CD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682625"/>
            <a:ext cx="6089650" cy="34258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946" y="4346727"/>
            <a:ext cx="5066109" cy="4122964"/>
          </a:xfrm>
          <a:noFill/>
          <a:ln/>
        </p:spPr>
        <p:txBody>
          <a:bodyPr lIns="89712" tIns="44856" rIns="89712" bIns="44856"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80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A783-C891-49F5-A642-FED4B85CAC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3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6B43-311B-408C-8EDC-4A13DF3D78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5D80-742F-4CE2-9386-E14330C814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0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0A93-1657-433E-B877-8390700B07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4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CD296-F2E6-4915-AD7D-476A7ED1F9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9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D20A5-F206-4C7E-8C00-34441FCA19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4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D201-0576-4406-8146-9A1F304C8C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0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5C78-05D4-4FBA-82F4-89FB182150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6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59AFE-E7C1-4808-A65A-684B3B235B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DEF21-1D20-4E95-A65C-404C4C5D3E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3D77-4CC3-4A17-8F4F-D522A05862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7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C914AA7-970A-49CB-9ED8-A086B8EC079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6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51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717" y="404743"/>
            <a:ext cx="11375335" cy="6858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Electronic Records Validation for IRP &amp; IFTA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4035" y="1600199"/>
            <a:ext cx="10272091" cy="4358309"/>
          </a:xfrm>
        </p:spPr>
        <p:txBody>
          <a:bodyPr/>
          <a:lstStyle/>
          <a:p>
            <a:r>
              <a:rPr lang="en-US" sz="4000" dirty="0" smtClean="0"/>
              <a:t>VISION:</a:t>
            </a:r>
          </a:p>
          <a:p>
            <a:pPr lvl="1"/>
            <a:r>
              <a:rPr lang="en-US" sz="3600" dirty="0" smtClean="0"/>
              <a:t>Replace </a:t>
            </a:r>
            <a:r>
              <a:rPr lang="en-US" sz="3600" dirty="0"/>
              <a:t>IRP cab cards and IFTA licenses and decals with verifiable Electronic IRP and IFTA records that improve compliance and enforcement in North America.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60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127115" y="1712347"/>
            <a:ext cx="8103139" cy="384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800" dirty="0">
                <a:latin typeface="+mn-lt"/>
              </a:rPr>
              <a:t>Less development work for the Jurisdictions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No need for a centralized database; no associated data storage costs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Avoids data integrity issues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Law enforcement receives data in real time 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344564" y="104361"/>
            <a:ext cx="96682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No Central Database -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5455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665990" y="105901"/>
            <a:ext cx="71740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Pointer System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24362" y="4404552"/>
            <a:ext cx="858018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000" dirty="0">
                <a:latin typeface="+mn-lt"/>
              </a:rPr>
              <a:t>Pointers to eCredentials stored in the Central Pointer Database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Jurisdictions update pointer data real time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eCredentials System will consist of: 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A pointer database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Process to update the pointers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An application to process inquiries from Law Enforcement </a:t>
            </a:r>
            <a:endParaRPr lang="en-US" sz="18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947" y="1201413"/>
            <a:ext cx="8639191" cy="307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45727" y="1753009"/>
            <a:ext cx="8618707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1800"/>
              </a:spcBef>
              <a:defRPr/>
            </a:pPr>
            <a:r>
              <a:rPr lang="en-US" sz="2800" dirty="0">
                <a:latin typeface="+mn-lt"/>
              </a:rPr>
              <a:t>More development work for the Jurisdictions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Need for a central pointer database and associated data storage cost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Pointer system could keep history of the vehicle credential movement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Law enforcement receives data in real time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72938" y="119270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Pointer System -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63067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2192" y="101456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Summary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048858" y="1136840"/>
            <a:ext cx="2655651" cy="142023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Centralized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48857" y="2884576"/>
            <a:ext cx="2655651" cy="142023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 Central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48856" y="4624818"/>
            <a:ext cx="2655651" cy="142023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Pointer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System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1237" y="1268165"/>
            <a:ext cx="5503291" cy="11575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NO real time data exchange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Incurs data storage costs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21237" y="2858635"/>
            <a:ext cx="5503291" cy="1439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Real time data exchange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0052"/>
                </a:solidFill>
              </a:rPr>
              <a:t>Does not </a:t>
            </a:r>
            <a:r>
              <a:rPr lang="en-US" sz="2200" dirty="0">
                <a:solidFill>
                  <a:srgbClr val="000052"/>
                </a:solidFill>
              </a:rPr>
              <a:t>incur data storage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Use if LE user knows the Jurisdiction holding the credentials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21237" y="4605362"/>
            <a:ext cx="5503291" cy="14396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Real time data exchange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Incurs data storage costs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52"/>
                </a:solidFill>
              </a:rPr>
              <a:t>Use if LE user </a:t>
            </a:r>
            <a:r>
              <a:rPr lang="en-US" sz="2200" i="1" dirty="0">
                <a:solidFill>
                  <a:srgbClr val="000052"/>
                </a:solidFill>
              </a:rPr>
              <a:t>does not </a:t>
            </a:r>
            <a:r>
              <a:rPr lang="en-US" sz="2200" dirty="0">
                <a:solidFill>
                  <a:srgbClr val="000052"/>
                </a:solidFill>
              </a:rPr>
              <a:t>know the Jurisdiction holding the credentials</a:t>
            </a:r>
          </a:p>
        </p:txBody>
      </p:sp>
    </p:spTree>
    <p:extLst>
      <p:ext uri="{BB962C8B-B14F-4D97-AF65-F5344CB8AC3E}">
        <p14:creationId xmlns:p14="http://schemas.microsoft.com/office/powerpoint/2010/main" val="426067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3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2192" y="101456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 smtClean="0"/>
              <a:t>Expertise Needed</a:t>
            </a:r>
            <a:endParaRPr lang="en-US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268241" y="1600675"/>
            <a:ext cx="7212187" cy="502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(various expertise levels)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and Legal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and Agreement changes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Jurisdictional legislative changes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Roadside enforcement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Deskside administrative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Deskside audit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 (national and jurisdictional)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2192" y="101456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 smtClean="0"/>
              <a:t>Challenges</a:t>
            </a:r>
            <a:endParaRPr lang="en-US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268241" y="1600675"/>
            <a:ext cx="8237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Privacy</a:t>
            </a: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Buy in / benefits,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Financial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Political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Time and resource justification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Connectivity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3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2192" y="101456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 smtClean="0"/>
              <a:t>Challenges (continued)</a:t>
            </a:r>
            <a:endParaRPr lang="en-US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466022" y="1883940"/>
            <a:ext cx="94471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Organizational support (financial, politically)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Managing expectation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Data 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Level/even playing field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Getting multiple levels of industry involved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2192" y="101456"/>
            <a:ext cx="816428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 smtClean="0"/>
              <a:t>Questions?  Comments!</a:t>
            </a:r>
            <a:endParaRPr lang="en-US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192696" y="2385866"/>
            <a:ext cx="94471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It’s coming, be a part of the solution!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51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717" y="404743"/>
            <a:ext cx="11375335" cy="6858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Task Force Current Membership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7262" y="1595229"/>
            <a:ext cx="4696239" cy="4358309"/>
          </a:xfrm>
        </p:spPr>
        <p:txBody>
          <a:bodyPr/>
          <a:lstStyle/>
          <a:p>
            <a:r>
              <a:rPr lang="en-US" sz="2000" dirty="0" smtClean="0"/>
              <a:t>Jeff Hood – Chair (Indiana)	</a:t>
            </a:r>
          </a:p>
          <a:p>
            <a:r>
              <a:rPr lang="en-US" sz="2000" dirty="0" smtClean="0"/>
              <a:t>Jay </a:t>
            </a:r>
            <a:r>
              <a:rPr lang="en-US" sz="2000" dirty="0" err="1" smtClean="0"/>
              <a:t>Sween</a:t>
            </a:r>
            <a:r>
              <a:rPr lang="en-US" sz="2000" dirty="0" smtClean="0"/>
              <a:t> – Vice Chair (Wisconsin)</a:t>
            </a:r>
          </a:p>
          <a:p>
            <a:r>
              <a:rPr lang="en-US" sz="2000" dirty="0" smtClean="0"/>
              <a:t>Scott </a:t>
            </a:r>
            <a:r>
              <a:rPr lang="en-US" sz="2000" dirty="0" err="1" smtClean="0"/>
              <a:t>Greenawalt</a:t>
            </a:r>
            <a:r>
              <a:rPr lang="en-US" sz="2000" dirty="0" smtClean="0"/>
              <a:t> (Oklahoma)</a:t>
            </a:r>
          </a:p>
          <a:p>
            <a:r>
              <a:rPr lang="en-US" sz="2000" dirty="0" smtClean="0"/>
              <a:t>Garry </a:t>
            </a:r>
            <a:r>
              <a:rPr lang="en-US" sz="2000" dirty="0" err="1" smtClean="0"/>
              <a:t>Hinkley</a:t>
            </a:r>
            <a:r>
              <a:rPr lang="en-US" sz="2000" dirty="0" smtClean="0"/>
              <a:t> (Maine)</a:t>
            </a:r>
          </a:p>
          <a:p>
            <a:r>
              <a:rPr lang="en-US" sz="2000" dirty="0" smtClean="0"/>
              <a:t>Deann Williams (Kansas)</a:t>
            </a:r>
          </a:p>
          <a:p>
            <a:r>
              <a:rPr lang="en-US" sz="2000" dirty="0" smtClean="0"/>
              <a:t>Brian Beaven (Kentucky)</a:t>
            </a:r>
          </a:p>
          <a:p>
            <a:r>
              <a:rPr lang="en-US" sz="2000" dirty="0" smtClean="0"/>
              <a:t>Peter Hurst (Ontario)</a:t>
            </a:r>
          </a:p>
          <a:p>
            <a:r>
              <a:rPr lang="en-US" sz="2000" dirty="0" smtClean="0"/>
              <a:t>Mark Bell (University of Kentucky)</a:t>
            </a:r>
          </a:p>
          <a:p>
            <a:r>
              <a:rPr lang="en-US" sz="2000" dirty="0" smtClean="0"/>
              <a:t>Steven Haywood (British Columbia)</a:t>
            </a:r>
          </a:p>
          <a:p>
            <a:r>
              <a:rPr lang="en-US" sz="2000" dirty="0" smtClean="0"/>
              <a:t>Rob Ide (Vermont)</a:t>
            </a:r>
          </a:p>
          <a:p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6662532" y="1595228"/>
            <a:ext cx="4696239" cy="435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Lonette Turner (IFTA, Inc.)	</a:t>
            </a:r>
          </a:p>
          <a:p>
            <a:r>
              <a:rPr lang="en-US" sz="2000" kern="0" dirty="0" smtClean="0"/>
              <a:t>Anne Ferro (AAMVA)</a:t>
            </a:r>
          </a:p>
          <a:p>
            <a:r>
              <a:rPr lang="en-US" sz="2000" kern="0" dirty="0" smtClean="0"/>
              <a:t>Collin Mooney (CVSA)</a:t>
            </a:r>
          </a:p>
          <a:p>
            <a:r>
              <a:rPr lang="en-US" sz="2000" kern="0" dirty="0" smtClean="0"/>
              <a:t>Bob Pitcher (ATA)</a:t>
            </a:r>
          </a:p>
          <a:p>
            <a:r>
              <a:rPr lang="en-US" sz="2000" kern="0" dirty="0" smtClean="0"/>
              <a:t>Allison Fradette (CCMTA)</a:t>
            </a:r>
          </a:p>
          <a:p>
            <a:r>
              <a:rPr lang="en-US" sz="2000" kern="0" dirty="0" smtClean="0"/>
              <a:t>Richard Harris (Penske)</a:t>
            </a:r>
          </a:p>
          <a:p>
            <a:r>
              <a:rPr lang="en-US" sz="2000" kern="0" dirty="0" smtClean="0"/>
              <a:t>Lanny Gower (XPO Logistics Freight)</a:t>
            </a:r>
          </a:p>
          <a:p>
            <a:r>
              <a:rPr lang="en-US" sz="2000" kern="0" dirty="0" smtClean="0"/>
              <a:t>Tom Kelly (FMCSA)</a:t>
            </a:r>
          </a:p>
          <a:p>
            <a:r>
              <a:rPr lang="en-US" sz="2000" kern="0" dirty="0" smtClean="0"/>
              <a:t>Tim Adams (IRP, Inc.)</a:t>
            </a:r>
          </a:p>
          <a:p>
            <a:r>
              <a:rPr lang="en-US" sz="2000" kern="0" dirty="0" smtClean="0"/>
              <a:t>Ken Carey (IRP, Inc.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722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51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717" y="404743"/>
            <a:ext cx="11375335" cy="6858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Goals and Objectives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4035" y="1600199"/>
            <a:ext cx="10272091" cy="4358309"/>
          </a:xfrm>
        </p:spPr>
        <p:txBody>
          <a:bodyPr/>
          <a:lstStyle/>
          <a:p>
            <a:pPr lvl="0"/>
            <a:r>
              <a:rPr lang="en-US" dirty="0" smtClean="0"/>
              <a:t>Support </a:t>
            </a:r>
            <a:r>
              <a:rPr lang="en-US" dirty="0"/>
              <a:t>IRP and IFTA enforcement</a:t>
            </a:r>
          </a:p>
          <a:p>
            <a:pPr lvl="0"/>
            <a:r>
              <a:rPr lang="en-US" dirty="0"/>
              <a:t>Potential to eliminate paper (IRP cab card and IFTA license &amp; decals)</a:t>
            </a:r>
          </a:p>
          <a:p>
            <a:pPr lvl="0"/>
            <a:r>
              <a:rPr lang="en-US" dirty="0"/>
              <a:t>Improved compliance</a:t>
            </a:r>
          </a:p>
          <a:p>
            <a:pPr lvl="0"/>
            <a:r>
              <a:rPr lang="en-US" dirty="0"/>
              <a:t>Positive revenue impact</a:t>
            </a:r>
          </a:p>
          <a:p>
            <a:pPr lvl="0"/>
            <a:r>
              <a:rPr lang="en-US" dirty="0"/>
              <a:t>Reduced cost for both jurisdictions and industry overtime</a:t>
            </a:r>
          </a:p>
          <a:p>
            <a:pPr lvl="0"/>
            <a:r>
              <a:rPr lang="en-US" dirty="0"/>
              <a:t>Leveling the playing field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77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51709" y="228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7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717" y="404743"/>
            <a:ext cx="11375335" cy="685800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Goals and Objectives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4035" y="1600199"/>
            <a:ext cx="10272091" cy="4358309"/>
          </a:xfrm>
        </p:spPr>
        <p:txBody>
          <a:bodyPr/>
          <a:lstStyle/>
          <a:p>
            <a:pPr lvl="0"/>
            <a:r>
              <a:rPr lang="en-US" dirty="0"/>
              <a:t>Reduction in fraud</a:t>
            </a:r>
          </a:p>
          <a:p>
            <a:pPr lvl="0"/>
            <a:r>
              <a:rPr lang="en-US" dirty="0"/>
              <a:t>Improved, complete data quality</a:t>
            </a:r>
          </a:p>
          <a:p>
            <a:pPr lvl="0"/>
            <a:r>
              <a:rPr lang="en-US" dirty="0"/>
              <a:t>Improved accessibility to accurate data</a:t>
            </a:r>
          </a:p>
          <a:p>
            <a:pPr lvl="0"/>
            <a:r>
              <a:rPr lang="en-US" dirty="0"/>
              <a:t>Improved efficiency</a:t>
            </a:r>
          </a:p>
          <a:p>
            <a:pPr lvl="0"/>
            <a:r>
              <a:rPr lang="en-US" dirty="0"/>
              <a:t>Allow interfacing with existing systems</a:t>
            </a:r>
          </a:p>
          <a:p>
            <a:pPr lvl="0"/>
            <a:r>
              <a:rPr lang="en-US" dirty="0"/>
              <a:t>Aid in enhancing roadside electronic inspections</a:t>
            </a:r>
          </a:p>
          <a:p>
            <a:pPr lvl="0"/>
            <a:r>
              <a:rPr lang="en-US" dirty="0"/>
              <a:t>Flexible and scalable</a:t>
            </a:r>
          </a:p>
          <a:p>
            <a:r>
              <a:rPr lang="en-US" dirty="0"/>
              <a:t>Inclusive</a:t>
            </a: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16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462737" y="194730"/>
            <a:ext cx="45771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Solution Options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78178" y="1227866"/>
            <a:ext cx="3316851" cy="2304529"/>
            <a:chOff x="0" y="57"/>
            <a:chExt cx="2962656" cy="2304529"/>
          </a:xfrm>
        </p:grpSpPr>
        <p:sp>
          <p:nvSpPr>
            <p:cNvPr id="5" name="Rounded Rectangle 4"/>
            <p:cNvSpPr/>
            <p:nvPr/>
          </p:nvSpPr>
          <p:spPr>
            <a:xfrm>
              <a:off x="0" y="57"/>
              <a:ext cx="2962656" cy="23045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12498" y="112555"/>
              <a:ext cx="2737660" cy="2079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dirty="0">
                  <a:solidFill>
                    <a:schemeClr val="tx1"/>
                  </a:solidFill>
                </a:rPr>
                <a:t>Jurisdiction holding the credentials is </a:t>
              </a:r>
              <a:r>
                <a:rPr lang="en-US" sz="3400" dirty="0">
                  <a:solidFill>
                    <a:srgbClr val="FF0000"/>
                  </a:solidFill>
                </a:rPr>
                <a:t>known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48406" y="1227865"/>
            <a:ext cx="4168589" cy="1394580"/>
            <a:chOff x="0" y="57"/>
            <a:chExt cx="2962656" cy="2304529"/>
          </a:xfrm>
        </p:grpSpPr>
        <p:sp>
          <p:nvSpPr>
            <p:cNvPr id="9" name="Rounded Rectangle 8"/>
            <p:cNvSpPr/>
            <p:nvPr/>
          </p:nvSpPr>
          <p:spPr>
            <a:xfrm>
              <a:off x="0" y="57"/>
              <a:ext cx="2962656" cy="230452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12498" y="112555"/>
              <a:ext cx="2737660" cy="2079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Option 1 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No Central Database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77536" y="3040977"/>
            <a:ext cx="4168589" cy="1394580"/>
            <a:chOff x="0" y="57"/>
            <a:chExt cx="2962656" cy="2304529"/>
          </a:xfrm>
        </p:grpSpPr>
        <p:sp>
          <p:nvSpPr>
            <p:cNvPr id="15" name="Rounded Rectangle 14"/>
            <p:cNvSpPr/>
            <p:nvPr/>
          </p:nvSpPr>
          <p:spPr>
            <a:xfrm>
              <a:off x="0" y="57"/>
              <a:ext cx="2962656" cy="230452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60213" y="112555"/>
              <a:ext cx="2881741" cy="2079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marL="285750" lvl="1" algn="ctr">
                <a:defRPr/>
              </a:pPr>
              <a:r>
                <a:rPr lang="en-US" sz="2800" dirty="0"/>
                <a:t>Option 2 </a:t>
              </a:r>
            </a:p>
            <a:p>
              <a:pPr marL="285750" lvl="1" algn="ctr">
                <a:defRPr/>
              </a:pPr>
              <a:r>
                <a:rPr lang="en-US" sz="2800" dirty="0"/>
                <a:t>Centralized Database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08289" y="3903830"/>
            <a:ext cx="3316851" cy="2320405"/>
            <a:chOff x="28888" y="-128317"/>
            <a:chExt cx="2962656" cy="2320405"/>
          </a:xfrm>
        </p:grpSpPr>
        <p:sp>
          <p:nvSpPr>
            <p:cNvPr id="19" name="Rounded Rectangle 18"/>
            <p:cNvSpPr/>
            <p:nvPr/>
          </p:nvSpPr>
          <p:spPr>
            <a:xfrm>
              <a:off x="28888" y="-128317"/>
              <a:ext cx="2962656" cy="23045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112498" y="112555"/>
              <a:ext cx="2737660" cy="2079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dirty="0">
                  <a:solidFill>
                    <a:schemeClr val="tx1"/>
                  </a:solidFill>
                </a:rPr>
                <a:t>Jurisdiction holding the credentials is </a:t>
              </a:r>
              <a:r>
                <a:rPr lang="en-US" sz="3400" dirty="0">
                  <a:solidFill>
                    <a:srgbClr val="FF0000"/>
                  </a:solidFill>
                </a:rPr>
                <a:t>unknown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7" y="4825583"/>
            <a:ext cx="4168589" cy="1394580"/>
            <a:chOff x="0" y="57"/>
            <a:chExt cx="2962656" cy="2304529"/>
          </a:xfrm>
        </p:grpSpPr>
        <p:sp>
          <p:nvSpPr>
            <p:cNvPr id="23" name="Rounded Rectangle 22"/>
            <p:cNvSpPr/>
            <p:nvPr/>
          </p:nvSpPr>
          <p:spPr>
            <a:xfrm>
              <a:off x="0" y="57"/>
              <a:ext cx="2962656" cy="230452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112498" y="112555"/>
              <a:ext cx="2737660" cy="2079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Option 3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Pointer System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V="1">
            <a:off x="5320975" y="1788459"/>
            <a:ext cx="830612" cy="65218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31537" y="2622446"/>
            <a:ext cx="820050" cy="68553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351088" y="4094631"/>
            <a:ext cx="771371" cy="79903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351087" y="5056094"/>
            <a:ext cx="800500" cy="74631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5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65793" y="104361"/>
            <a:ext cx="71740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Centralized Database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73487" y="4112295"/>
            <a:ext cx="8358617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000" dirty="0">
                <a:latin typeface="+mn-lt"/>
              </a:rPr>
              <a:t>eCredentials stored in a central server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Jurisdictions to update data in the central server regularly</a:t>
            </a:r>
          </a:p>
          <a:p>
            <a:pPr>
              <a:defRPr/>
            </a:pPr>
            <a:r>
              <a:rPr lang="en-US" sz="2000" dirty="0" err="1">
                <a:latin typeface="+mn-lt"/>
              </a:rPr>
              <a:t>eCredentials</a:t>
            </a:r>
            <a:r>
              <a:rPr lang="en-US" sz="2000" dirty="0">
                <a:latin typeface="+mn-lt"/>
              </a:rPr>
              <a:t> System will consist of: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A central database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Set of batch programs to receive and process data from Jurisdictions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+mn-lt"/>
              </a:rPr>
              <a:t>An application to process inquiries from Law Enforcement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083" y="1198148"/>
            <a:ext cx="8609423" cy="28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862212" y="1485357"/>
            <a:ext cx="841718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+mn-lt"/>
              </a:rPr>
              <a:t>Jurisdictions have to develop batch programs to send additions, deletions and modifications of the eCredentials to the central server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Labor and data center cost to maintain the </a:t>
            </a:r>
            <a:r>
              <a:rPr lang="en-US" sz="2800" dirty="0" err="1">
                <a:latin typeface="+mn-lt"/>
              </a:rPr>
              <a:t>eCredentials</a:t>
            </a:r>
            <a:r>
              <a:rPr lang="en-US" sz="2800" dirty="0">
                <a:latin typeface="+mn-lt"/>
              </a:rPr>
              <a:t> System</a:t>
            </a:r>
          </a:p>
          <a:p>
            <a:pPr>
              <a:spcBef>
                <a:spcPts val="3000"/>
              </a:spcBef>
              <a:defRPr/>
            </a:pPr>
            <a:r>
              <a:rPr lang="en-US" sz="2800" dirty="0">
                <a:latin typeface="+mn-lt"/>
              </a:rPr>
              <a:t>Data integrity between central database and Jurisdictions have to be maintained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>
                <a:latin typeface="+mn-lt"/>
              </a:rPr>
              <a:t>Batch introduces discrepancy which would need to be addressed regularly </a:t>
            </a:r>
            <a:endParaRPr lang="en-US" sz="2400" dirty="0">
              <a:latin typeface="+mn-lt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350981" y="124240"/>
            <a:ext cx="94396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Centralized Database </a:t>
            </a:r>
            <a:r>
              <a:rPr lang="en-US" altLang="en-US" sz="4000" b="1" dirty="0" smtClean="0"/>
              <a:t>-Considerations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976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32180" y="142434"/>
            <a:ext cx="71740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No Central Database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10112" y="1809940"/>
            <a:ext cx="8609423" cy="2811600"/>
            <a:chOff x="190471" y="1153957"/>
            <a:chExt cx="8609423" cy="28116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471" y="1153957"/>
              <a:ext cx="8609423" cy="281160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3348319" y="1963272"/>
              <a:ext cx="1196780" cy="1344705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489509" y="2102557"/>
              <a:ext cx="91440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489510" y="2023782"/>
              <a:ext cx="914399" cy="105559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07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81284" y="69573"/>
            <a:ext cx="71740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dirty="0"/>
              <a:t>No Central Database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23170" y="4198210"/>
            <a:ext cx="7890235" cy="223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2800" dirty="0" err="1">
                <a:latin typeface="+mn-lt"/>
              </a:rPr>
              <a:t>eCredentials</a:t>
            </a:r>
            <a:r>
              <a:rPr lang="en-US" sz="2800" dirty="0">
                <a:latin typeface="+mn-lt"/>
              </a:rPr>
              <a:t> stored at the jurisdictions</a:t>
            </a:r>
          </a:p>
          <a:p>
            <a:pPr>
              <a:defRPr/>
            </a:pPr>
            <a:r>
              <a:rPr lang="en-US" sz="2800" dirty="0">
                <a:latin typeface="+mn-lt"/>
              </a:rPr>
              <a:t>Routing program / Enterprise Service Bus to receive request from Law Enforcement and route the request to appropriate jurisdiction</a:t>
            </a:r>
          </a:p>
          <a:p>
            <a:pPr>
              <a:defRPr/>
            </a:pPr>
            <a:endParaRPr lang="en-US" sz="18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289" y="1152049"/>
            <a:ext cx="8609423" cy="28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MVA_IRP_Template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556</Words>
  <Application>Microsoft Office PowerPoint</Application>
  <PresentationFormat>Custom</PresentationFormat>
  <Paragraphs>143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AAMVA_IRP_Template</vt:lpstr>
      <vt:lpstr>Electronic Records Validation for IRP &amp; IFTA </vt:lpstr>
      <vt:lpstr>Task Force Current Membership </vt:lpstr>
      <vt:lpstr>Goals and Objectives </vt:lpstr>
      <vt:lpstr>Goals and Objectives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IRP, Inc. Update</dc:title>
  <dc:creator>Tim Adams</dc:creator>
  <cp:lastModifiedBy>Lonette Turner</cp:lastModifiedBy>
  <cp:revision>7</cp:revision>
  <dcterms:created xsi:type="dcterms:W3CDTF">2017-08-10T13:21:21Z</dcterms:created>
  <dcterms:modified xsi:type="dcterms:W3CDTF">2017-08-10T17:00:55Z</dcterms:modified>
</cp:coreProperties>
</file>